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firstSlideNum="0" saveSubsetFonts="1" autoCompressPictures="0">
  <p:sldMasterIdLst>
    <p:sldMasterId r:id="rId1"/>
  </p:sldMasterIdLst>
  <p:notesMasterIdLst>
    <p:notesMasterId r:id="rId28"/>
  </p:notesMasterIdLst>
  <p:handoutMasterIdLst>
    <p:handoutMasterId r:id="rId29"/>
  </p:handoutMasterIdLst>
  <p:sldIdLst>
    <p:sldId id="256" r:id="rId2"/>
    <p:sldId id="260" r:id="rId3"/>
    <p:sldId id="265" r:id="rId4"/>
    <p:sldId id="291" r:id="rId5"/>
    <p:sldId id="280" r:id="rId6"/>
    <p:sldId id="281" r:id="rId7"/>
    <p:sldId id="287" r:id="rId8"/>
    <p:sldId id="288" r:id="rId9"/>
    <p:sldId id="289" r:id="rId10"/>
    <p:sldId id="295" r:id="rId11"/>
    <p:sldId id="279" r:id="rId12"/>
    <p:sldId id="292" r:id="rId13"/>
    <p:sldId id="290" r:id="rId14"/>
    <p:sldId id="294" r:id="rId15"/>
    <p:sldId id="297" r:id="rId16"/>
    <p:sldId id="299" r:id="rId17"/>
    <p:sldId id="286" r:id="rId18"/>
    <p:sldId id="298" r:id="rId19"/>
    <p:sldId id="293" r:id="rId20"/>
    <p:sldId id="283" r:id="rId21"/>
    <p:sldId id="300" r:id="rId22"/>
    <p:sldId id="284" r:id="rId23"/>
    <p:sldId id="301" r:id="rId24"/>
    <p:sldId id="282" r:id="rId25"/>
    <p:sldId id="30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123E9B"/>
    <a:srgbClr val="7087BA"/>
    <a:srgbClr val="103FAC"/>
    <a:srgbClr val="08249E"/>
    <a:srgbClr val="1C57AA"/>
    <a:srgbClr val="1A73D7"/>
    <a:srgbClr val="0B268B"/>
    <a:srgbClr val="06208D"/>
    <a:srgbClr val="2D85EE"/>
    <a:srgbClr val="3085E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vertBarState="maximized">
    <p:restoredLeft sz="15620"/>
    <p:restoredTop sz="94660"/>
  </p:normalViewPr>
  <p:slideViewPr>
    <p:cSldViewPr snapToObjects="1">
      <p:cViewPr>
        <p:scale>
          <a:sx n="150" d="100"/>
          <a:sy n="150" d="100"/>
        </p:scale>
        <p:origin x="-928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5D93-A4D2-8140-B987-CDD27CC26C7E}" type="datetimeFigureOut">
              <a:rPr lang="en-US" smtClean="0"/>
              <a:pPr/>
              <a:t>9/8/14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7A74-5E78-1049-A974-736AA9CC3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CAC5F-8F72-0F45-8F7D-299CE21FC120}" type="datetimeFigureOut">
              <a:rPr lang="en-US" smtClean="0"/>
              <a:pPr/>
              <a:t>9/8/14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57DBF-D533-E642-A720-EF87EF3976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5F49-9DA1-1C47-A705-8FAABADA01A9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smtClean="0"/>
              <a:pPr/>
              <a:t>‹#›</a:t>
            </a:fld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7FAF-81A4-5F4B-BF18-03BBCE11E88D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3F290-C9AE-B247-AEC0-65D238D5AF1E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337A-497C-C34D-8A33-3CD1B66C4E47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1865-DDD2-8C45-A40F-85DD6F18734C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2D1E-40CB-974C-837D-2C47ACA2250C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903B-70CA-0D43-9802-E18E06AF2BC7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80D95-C34C-0E4D-8891-172E971357BD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2BCA-5B17-7449-9D2E-D9FDF7DE0088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B3F58-A6B0-7D42-9DA8-E1177EE30AD2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A801E-567C-924C-93B4-B27A41AF7E9C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F373969-E2FA-EC4D-8534-B2C54E58C9A9}" type="datetime1">
              <a:rPr lang="en-US" smtClean="0"/>
              <a:pPr/>
              <a:t>9/8/14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52137A1-90EB-1F44-99B3-6E32F2DFB18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video" Target="file://localhost/Users/Heisenberg/Desktop/wall.mp4" TargetMode="Externa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video" Target="file://localhost/Users/Heisenberg/Desktop/slope.mp4" TargetMode="Externa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video" Target="file://localhost/Users/Heisenberg/Desktop/cone4th.mp4" TargetMode="Externa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>
            <a:alphaModFix amt="94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752600"/>
            <a:ext cx="7851648" cy="1828800"/>
          </a:xfrm>
        </p:spPr>
        <p:txBody>
          <a:bodyPr>
            <a:normAutofit fontScale="90000"/>
          </a:bodyPr>
          <a:lstStyle/>
          <a:p>
            <a:pPr algn="l"/>
            <a:r>
              <a:rPr dirty="0" smtClean="0">
                <a:solidFill>
                  <a:schemeClr val="tx1"/>
                </a:solidFill>
              </a:rPr>
              <a:t>Radiometric simulation of LADAR imaging for underwater environments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114800"/>
            <a:ext cx="7854696" cy="1752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UPC – </a:t>
            </a:r>
            <a:r>
              <a:rPr lang="en-US" sz="2000" dirty="0" err="1" smtClean="0"/>
              <a:t>MSc</a:t>
            </a:r>
            <a:r>
              <a:rPr lang="en-US" sz="2000" dirty="0" smtClean="0"/>
              <a:t> Photonics</a:t>
            </a:r>
          </a:p>
          <a:p>
            <a:r>
              <a:rPr lang="en-US" sz="2000" dirty="0" smtClean="0"/>
              <a:t>Thomas R. Morris II</a:t>
            </a:r>
          </a:p>
          <a:p>
            <a:r>
              <a:rPr lang="en-US" sz="2000" dirty="0" smtClean="0"/>
              <a:t>Advisor Dr. Santiago </a:t>
            </a:r>
            <a:r>
              <a:rPr lang="en-US" sz="2000" dirty="0" err="1" smtClean="0"/>
              <a:t>Royo</a:t>
            </a:r>
            <a:endParaRPr lang="en-US" sz="2000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" y="6121400"/>
            <a:ext cx="933451" cy="533400"/>
          </a:xfrm>
          <a:prstGeom prst="rect">
            <a:avLst/>
          </a:prstGeom>
        </p:spPr>
      </p:pic>
      <p:pic>
        <p:nvPicPr>
          <p:cNvPr id="5" name="Picture 4" descr="UPC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121400"/>
            <a:ext cx="533400" cy="5334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1667-7291-42E8-B00B-345BA5840895}" type="slidenum">
              <a:rPr smtClean="0"/>
              <a:pPr/>
              <a:t>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828801"/>
            <a:ext cx="3352800" cy="1600199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Fiber laser </a:t>
            </a:r>
            <a:r>
              <a:rPr lang="en-US" sz="2400" dirty="0" err="1" smtClean="0">
                <a:solidFill>
                  <a:srgbClr val="06208D"/>
                </a:solidFill>
              </a:rPr>
              <a:t>m</a:t>
            </a:r>
            <a:r>
              <a:rPr kumimoji="0" lang="en-US" sz="2400" b="0" i="0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odule</a:t>
            </a: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Currently in use at CD6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Downconvert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550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nm</a:t>
            </a:r>
            <a:r>
              <a:rPr lang="en-US" sz="2400" dirty="0" smtClean="0">
                <a:solidFill>
                  <a:srgbClr val="06208D"/>
                </a:solidFill>
              </a:rPr>
              <a:t>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lang="en-US" sz="2400" baseline="0" dirty="0" smtClean="0">
                <a:solidFill>
                  <a:srgbClr val="06208D"/>
                </a:solidFill>
              </a:rPr>
              <a:t>Pulse energy 0.0001</a:t>
            </a:r>
            <a:r>
              <a:rPr lang="en-US" sz="2400" dirty="0" smtClean="0">
                <a:solidFill>
                  <a:srgbClr val="06208D"/>
                </a:solidFill>
              </a:rPr>
              <a:t> J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 Example LADAR System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 descr="Screen Shot 2014-09-07 at 2.24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45777"/>
            <a:ext cx="2362200" cy="138342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90600" y="5040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3sgroup.com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6328" y="1524331"/>
            <a:ext cx="3711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123E9B"/>
                </a:solidFill>
              </a:rPr>
              <a:t>Avalanche Photodiode Array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5264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1600" b="1" dirty="0" smtClean="0"/>
              <a:t>MLT-PL-R-OEM20 Series </a:t>
            </a:r>
          </a:p>
          <a:p>
            <a:endParaRPr lang="en-US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57600" y="1752600"/>
            <a:ext cx="5421086" cy="4812423"/>
            <a:chOff x="3722914" y="2362200"/>
            <a:chExt cx="5067220" cy="4355223"/>
          </a:xfrm>
        </p:grpSpPr>
        <p:pic>
          <p:nvPicPr>
            <p:cNvPr id="8" name="Picture 7" descr="Screen Shot 2014-09-07 at 2.17.31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2914" y="2602623"/>
              <a:ext cx="4901576" cy="411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264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5200" y="2362200"/>
              <a:ext cx="1474934" cy="1147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7" name="TextBox 16"/>
          <p:cNvSpPr txBox="1"/>
          <p:nvPr/>
        </p:nvSpPr>
        <p:spPr>
          <a:xfrm>
            <a:off x="5257800" y="64770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edmundoptics.com</a:t>
            </a:r>
            <a:endParaRPr lang="en-US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752600"/>
            <a:ext cx="8382000" cy="914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pulseE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sceneType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oceanClass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 Structure of Code </a:t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8766" y="1543548"/>
            <a:ext cx="8949034" cy="520083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676400"/>
            <a:ext cx="4876800" cy="362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Creates G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aussian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lang="en-US" sz="2400" dirty="0" err="1" smtClean="0">
                <a:solidFill>
                  <a:srgbClr val="06208D"/>
                </a:solidFill>
              </a:rPr>
              <a:t>d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istribution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laser energy in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2D “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distant_array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that is normalized and then scaled to the input energy, </a:t>
            </a:r>
            <a:r>
              <a:rPr lang="en-US" sz="2400" dirty="0" smtClean="0">
                <a:solidFill>
                  <a:srgbClr val="06208D"/>
                </a:solidFill>
              </a:rPr>
              <a:t>“</a:t>
            </a:r>
            <a:r>
              <a:rPr lang="en-US" sz="2400" dirty="0" err="1" smtClean="0">
                <a:solidFill>
                  <a:srgbClr val="06208D"/>
                </a:solidFill>
              </a:rPr>
              <a:t>pulseE</a:t>
            </a:r>
            <a:r>
              <a:rPr lang="en-US" sz="2400" dirty="0" smtClean="0">
                <a:solidFill>
                  <a:srgbClr val="06208D"/>
                </a:solidFill>
              </a:rPr>
              <a:t>”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Screen Shot 2014-09-06 at 6.01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990600"/>
            <a:ext cx="3886200" cy="34537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5181600" y="4343400"/>
            <a:ext cx="3886200" cy="2362200"/>
            <a:chOff x="5181600" y="4566955"/>
            <a:chExt cx="3646347" cy="2200360"/>
          </a:xfrm>
        </p:grpSpPr>
        <p:pic>
          <p:nvPicPr>
            <p:cNvPr id="7" name="Picture 6" descr="block_diagram_final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5181600" y="4648200"/>
              <a:ext cx="3646347" cy="211911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1" name="Donut 10"/>
            <p:cNvSpPr/>
            <p:nvPr/>
          </p:nvSpPr>
          <p:spPr>
            <a:xfrm>
              <a:off x="5791200" y="4566955"/>
              <a:ext cx="1143000" cy="538445"/>
            </a:xfrm>
            <a:prstGeom prst="donut">
              <a:avLst>
                <a:gd name="adj" fmla="val 6475"/>
              </a:avLst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9" name="Picture 8" descr="10-20-m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795" y="3581400"/>
            <a:ext cx="3478605" cy="3505200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27" idx="0"/>
            <a:endCxn id="26" idx="1"/>
          </p:cNvCxnSpPr>
          <p:nvPr/>
        </p:nvCxnSpPr>
        <p:spPr>
          <a:xfrm rot="16200000" flipH="1">
            <a:off x="1770224" y="3240343"/>
            <a:ext cx="293364" cy="210978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7" idx="4"/>
            <a:endCxn id="26" idx="5"/>
          </p:cNvCxnSpPr>
          <p:nvPr/>
        </p:nvCxnSpPr>
        <p:spPr>
          <a:xfrm rot="5400000" flipH="1" flipV="1">
            <a:off x="1974315" y="3437379"/>
            <a:ext cx="208472" cy="243307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Donut 25"/>
          <p:cNvSpPr/>
          <p:nvPr/>
        </p:nvSpPr>
        <p:spPr>
          <a:xfrm>
            <a:off x="2904845" y="4419600"/>
            <a:ext cx="457200" cy="1524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1" name="Group 40"/>
          <p:cNvGrpSpPr/>
          <p:nvPr/>
        </p:nvGrpSpPr>
        <p:grpSpPr>
          <a:xfrm>
            <a:off x="304800" y="4148554"/>
            <a:ext cx="1276349" cy="609600"/>
            <a:chOff x="533400" y="4267200"/>
            <a:chExt cx="1134533" cy="609600"/>
          </a:xfrm>
        </p:grpSpPr>
        <p:sp>
          <p:nvSpPr>
            <p:cNvPr id="27" name="Oval 26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1133" y="4428292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1.00e-4 J</a:t>
              </a:r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ULR – Spatial Distribution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" name="Content Placeholder 3"/>
          <p:cNvSpPr txBox="1">
            <a:spLocks/>
          </p:cNvSpPr>
          <p:nvPr/>
        </p:nvSpPr>
        <p:spPr>
          <a:xfrm>
            <a:off x="2094210" y="6096000"/>
            <a:ext cx="253567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Radiometry Table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828800"/>
            <a:ext cx="4648200" cy="362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Temporally expands the pulse energy contained in the  2D </a:t>
            </a:r>
            <a:r>
              <a:rPr lang="en-US" sz="2400" dirty="0" err="1" smtClean="0">
                <a:solidFill>
                  <a:srgbClr val="06208D"/>
                </a:solidFill>
              </a:rPr>
              <a:t>distant_array</a:t>
            </a:r>
            <a:r>
              <a:rPr lang="en-US" sz="2400" dirty="0" smtClean="0">
                <a:solidFill>
                  <a:srgbClr val="06208D"/>
                </a:solidFill>
              </a:rPr>
              <a:t> resulting in a 3D matrix of the pulse power.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 Temporal Distribution</a:t>
            </a:r>
            <a:endParaRPr lang="en-US" sz="32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 Shot 2014-09-06 at 6.01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84" y="838199"/>
            <a:ext cx="4093015" cy="354388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974785" y="4338355"/>
            <a:ext cx="4093015" cy="23787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onut 7"/>
          <p:cNvSpPr/>
          <p:nvPr/>
        </p:nvSpPr>
        <p:spPr>
          <a:xfrm>
            <a:off x="6781800" y="4267200"/>
            <a:ext cx="1219200" cy="609600"/>
          </a:xfrm>
          <a:prstGeom prst="donut">
            <a:avLst>
              <a:gd name="adj" fmla="val 647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10-20-m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395" y="3429000"/>
            <a:ext cx="3478605" cy="3505200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15" idx="0"/>
            <a:endCxn id="13" idx="1"/>
          </p:cNvCxnSpPr>
          <p:nvPr/>
        </p:nvCxnSpPr>
        <p:spPr>
          <a:xfrm rot="16200000" flipH="1">
            <a:off x="1552480" y="3108043"/>
            <a:ext cx="369564" cy="21457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4"/>
            <a:endCxn id="13" idx="5"/>
          </p:cNvCxnSpPr>
          <p:nvPr/>
        </p:nvCxnSpPr>
        <p:spPr>
          <a:xfrm rot="5400000" flipH="1" flipV="1">
            <a:off x="1832771" y="3305080"/>
            <a:ext cx="132272" cy="246907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onut 12"/>
          <p:cNvSpPr/>
          <p:nvPr/>
        </p:nvSpPr>
        <p:spPr>
          <a:xfrm>
            <a:off x="2743200" y="4343400"/>
            <a:ext cx="457200" cy="1524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40"/>
          <p:cNvGrpSpPr/>
          <p:nvPr/>
        </p:nvGrpSpPr>
        <p:grpSpPr>
          <a:xfrm>
            <a:off x="76200" y="3996154"/>
            <a:ext cx="1343024" cy="609600"/>
            <a:chOff x="533400" y="4267200"/>
            <a:chExt cx="1130968" cy="609600"/>
          </a:xfrm>
        </p:grpSpPr>
        <p:sp>
          <p:nvSpPr>
            <p:cNvPr id="15" name="Oval 14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7568" y="4428292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5.00</a:t>
              </a:r>
              <a:r>
                <a:rPr lang="en-US" sz="1600" b="1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e</a:t>
              </a:r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+4 W</a:t>
              </a:r>
            </a:p>
          </p:txBody>
        </p:sp>
      </p:grpSp>
      <p:sp>
        <p:nvSpPr>
          <p:cNvPr id="19" name="Content Placeholder 3"/>
          <p:cNvSpPr txBox="1">
            <a:spLocks/>
          </p:cNvSpPr>
          <p:nvPr/>
        </p:nvSpPr>
        <p:spPr>
          <a:xfrm>
            <a:off x="1932565" y="5943600"/>
            <a:ext cx="253567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Radiometry Table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>
            <a:stCxn id="24" idx="0"/>
            <a:endCxn id="22" idx="1"/>
          </p:cNvCxnSpPr>
          <p:nvPr/>
        </p:nvCxnSpPr>
        <p:spPr>
          <a:xfrm rot="5400000" flipH="1" flipV="1">
            <a:off x="1573161" y="3609326"/>
            <a:ext cx="404402" cy="206958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4" idx="5"/>
            <a:endCxn id="22" idx="5"/>
          </p:cNvCxnSpPr>
          <p:nvPr/>
        </p:nvCxnSpPr>
        <p:spPr>
          <a:xfrm rot="5400000" flipH="1" flipV="1">
            <a:off x="1736473" y="3969674"/>
            <a:ext cx="816964" cy="197697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Donut 21"/>
          <p:cNvSpPr/>
          <p:nvPr/>
        </p:nvSpPr>
        <p:spPr>
          <a:xfrm>
            <a:off x="2743200" y="4419600"/>
            <a:ext cx="457200" cy="1524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40"/>
          <p:cNvGrpSpPr/>
          <p:nvPr/>
        </p:nvGrpSpPr>
        <p:grpSpPr>
          <a:xfrm>
            <a:off x="152400" y="4846320"/>
            <a:ext cx="1343024" cy="609600"/>
            <a:chOff x="533400" y="4267200"/>
            <a:chExt cx="1130968" cy="609600"/>
          </a:xfrm>
        </p:grpSpPr>
        <p:sp>
          <p:nvSpPr>
            <p:cNvPr id="24" name="Oval 23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7568" y="4428292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1.00</a:t>
              </a:r>
              <a:r>
                <a:rPr lang="en-US" sz="1600" b="1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e</a:t>
              </a:r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-4 J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6200" y="35814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Power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" y="542186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Energy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1828800"/>
            <a:ext cx="4419600" cy="3810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observation scene is defined by one of several commands including wall, corner, square, slope, bars, cone, cone4th</a:t>
            </a:r>
            <a:r>
              <a:rPr lang="en-US" sz="2400" dirty="0" smtClean="0">
                <a:solidFill>
                  <a:srgbClr val="06208D"/>
                </a:solidFill>
              </a:rPr>
              <a:t>, etc.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generates 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normalized</a:t>
            </a: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2D array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that is scaled by a user  input and placed at a distance “Z” from the detector.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 Scene generation</a:t>
            </a:r>
            <a:br>
              <a:rPr lang="en-US" sz="36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36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 Shot 2014-09-06 at 6.01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838200"/>
            <a:ext cx="4064622" cy="354202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76800" y="4343400"/>
            <a:ext cx="4064622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Donut 8"/>
          <p:cNvSpPr/>
          <p:nvPr/>
        </p:nvSpPr>
        <p:spPr>
          <a:xfrm>
            <a:off x="5638800" y="4755952"/>
            <a:ext cx="1218185" cy="578048"/>
          </a:xfrm>
          <a:prstGeom prst="donut">
            <a:avLst>
              <a:gd name="adj" fmla="val 647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1295400"/>
            <a:ext cx="4267200" cy="3996154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In LADAR simulations, the Dirac function is called the </a:t>
            </a:r>
            <a:r>
              <a:rPr lang="en-US" sz="2400" b="1" dirty="0" smtClean="0">
                <a:solidFill>
                  <a:srgbClr val="06208D"/>
                </a:solidFill>
              </a:rPr>
              <a:t>Target Profile.</a:t>
            </a:r>
            <a:r>
              <a:rPr lang="en-US" sz="2400" dirty="0" smtClean="0">
                <a:solidFill>
                  <a:srgbClr val="06208D"/>
                </a:solidFill>
              </a:rPr>
              <a:t>  </a:t>
            </a:r>
          </a:p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A 3D matrix of zeros is created, and the 2D scene array is used to assign Dirac impulses as the proper indices are set to one.</a:t>
            </a:r>
          </a:p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 number of impulses contained in the target profile is given in the radiometry table.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Dirac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 descr="10-20-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95" y="990600"/>
            <a:ext cx="3478605" cy="3505200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14" idx="0"/>
            <a:endCxn id="12" idx="1"/>
          </p:cNvCxnSpPr>
          <p:nvPr/>
        </p:nvCxnSpPr>
        <p:spPr>
          <a:xfrm rot="16200000" flipH="1">
            <a:off x="5737318" y="811536"/>
            <a:ext cx="555718" cy="204815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4" idx="4"/>
            <a:endCxn id="12" idx="5"/>
          </p:cNvCxnSpPr>
          <p:nvPr/>
        </p:nvCxnSpPr>
        <p:spPr>
          <a:xfrm rot="16200000" flipH="1">
            <a:off x="6149881" y="1008573"/>
            <a:ext cx="53882" cy="237144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6972299" y="2091154"/>
            <a:ext cx="457200" cy="1524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40"/>
          <p:cNvGrpSpPr/>
          <p:nvPr/>
        </p:nvGrpSpPr>
        <p:grpSpPr>
          <a:xfrm>
            <a:off x="4495800" y="1557754"/>
            <a:ext cx="1295400" cy="609600"/>
            <a:chOff x="533400" y="4267200"/>
            <a:chExt cx="1295400" cy="609600"/>
          </a:xfrm>
        </p:grpSpPr>
        <p:sp>
          <p:nvSpPr>
            <p:cNvPr id="14" name="Oval 13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0" y="4428292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2401</a:t>
              </a:r>
            </a:p>
          </p:txBody>
        </p:sp>
      </p:grpSp>
      <p:pic>
        <p:nvPicPr>
          <p:cNvPr id="16" name="Picture 15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76800" y="4343400"/>
            <a:ext cx="4064622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Donut 16"/>
          <p:cNvSpPr/>
          <p:nvPr/>
        </p:nvSpPr>
        <p:spPr>
          <a:xfrm>
            <a:off x="6629400" y="4724400"/>
            <a:ext cx="1342492" cy="685800"/>
          </a:xfrm>
          <a:prstGeom prst="donut">
            <a:avLst>
              <a:gd name="adj" fmla="val 647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6151130" y="3429000"/>
            <a:ext cx="253567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Radiometry Table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0" descr="dira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029200"/>
            <a:ext cx="2133600" cy="16040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81000" y="1600200"/>
            <a:ext cx="80772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buFontTx/>
              <a:buChar char="-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 transmission function selects a known attenuation coefficient for the specified body of water.</a:t>
            </a:r>
          </a:p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1400" dirty="0" smtClean="0">
                <a:solidFill>
                  <a:srgbClr val="06208D"/>
                </a:solidFill>
              </a:rPr>
              <a:t> </a:t>
            </a:r>
            <a:r>
              <a:rPr lang="en-US" sz="2400" dirty="0" smtClean="0">
                <a:solidFill>
                  <a:srgbClr val="06208D"/>
                </a:solidFill>
              </a:rPr>
              <a:t> </a:t>
            </a:r>
          </a:p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- It then  applies the Beer-Lambert law to calculate the transmission values for each sample in the range gate.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Transmission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14800" y="3886200"/>
            <a:ext cx="4369422" cy="2667000"/>
            <a:chOff x="4648200" y="4114800"/>
            <a:chExt cx="4064622" cy="2362200"/>
          </a:xfrm>
        </p:grpSpPr>
        <p:pic>
          <p:nvPicPr>
            <p:cNvPr id="16" name="Picture 15" descr="block_diagram_final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4648200" y="4114800"/>
              <a:ext cx="4064622" cy="2362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7" name="Donut 16"/>
            <p:cNvSpPr/>
            <p:nvPr/>
          </p:nvSpPr>
          <p:spPr>
            <a:xfrm>
              <a:off x="5922530" y="5096708"/>
              <a:ext cx="1697470" cy="618292"/>
            </a:xfrm>
            <a:prstGeom prst="donut">
              <a:avLst>
                <a:gd name="adj" fmla="val 6475"/>
              </a:avLst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Content Placeholder 3"/>
          <p:cNvSpPr txBox="1">
            <a:spLocks/>
          </p:cNvSpPr>
          <p:nvPr/>
        </p:nvSpPr>
        <p:spPr>
          <a:xfrm>
            <a:off x="381000" y="3962400"/>
            <a:ext cx="3581400" cy="1524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- Output is a vector with the same dimensions as the range gate.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381000" y="1676400"/>
            <a:ext cx="4191000" cy="40386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 power contained in the  laser pulse is then convolved with the Dirac target profile to obtain the final temporal distribution of the laser energy.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received power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the detector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then calculated using a for-loop to apply the range equation for each temporal sample of the photodetector array.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Range Equation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 descr="10-20-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95" y="990600"/>
            <a:ext cx="3478605" cy="3505200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14" idx="0"/>
            <a:endCxn id="12" idx="1"/>
          </p:cNvCxnSpPr>
          <p:nvPr/>
        </p:nvCxnSpPr>
        <p:spPr>
          <a:xfrm rot="5400000" flipH="1" flipV="1">
            <a:off x="5335167" y="1665848"/>
            <a:ext cx="728522" cy="249298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4" idx="4"/>
            <a:endCxn id="12" idx="5"/>
          </p:cNvCxnSpPr>
          <p:nvPr/>
        </p:nvCxnSpPr>
        <p:spPr>
          <a:xfrm rot="5400000" flipH="1" flipV="1">
            <a:off x="5323447" y="1839212"/>
            <a:ext cx="1176478" cy="291749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6858000" y="2514600"/>
            <a:ext cx="600355" cy="2286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40"/>
          <p:cNvGrpSpPr/>
          <p:nvPr/>
        </p:nvGrpSpPr>
        <p:grpSpPr>
          <a:xfrm>
            <a:off x="3771899" y="3276600"/>
            <a:ext cx="1600201" cy="609600"/>
            <a:chOff x="533400" y="4267200"/>
            <a:chExt cx="1163782" cy="609600"/>
          </a:xfrm>
        </p:grpSpPr>
        <p:sp>
          <p:nvSpPr>
            <p:cNvPr id="14" name="Oval 13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0382" y="4428292"/>
              <a:ext cx="1066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4.31</a:t>
              </a:r>
              <a:r>
                <a:rPr lang="en-US" sz="1600" b="1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e</a:t>
              </a:r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-4 W</a:t>
              </a:r>
            </a:p>
          </p:txBody>
        </p:sp>
      </p:grpSp>
      <p:pic>
        <p:nvPicPr>
          <p:cNvPr id="16" name="Picture 15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76800" y="4343400"/>
            <a:ext cx="4064622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Donut 16"/>
          <p:cNvSpPr/>
          <p:nvPr/>
        </p:nvSpPr>
        <p:spPr>
          <a:xfrm>
            <a:off x="7746378" y="4343400"/>
            <a:ext cx="1245222" cy="1524000"/>
          </a:xfrm>
          <a:prstGeom prst="donut">
            <a:avLst>
              <a:gd name="adj" fmla="val 3139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151130" y="3429000"/>
            <a:ext cx="253567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Radiometry Table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1447800"/>
            <a:ext cx="4159652" cy="3852446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1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 noise 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calculated according to the detector specifications and the solar irradiance of the environment.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lang="en-US" sz="2400" b="1" baseline="0" dirty="0" smtClean="0">
                <a:solidFill>
                  <a:srgbClr val="06208D"/>
                </a:solidFill>
              </a:rPr>
              <a:t>Thermal</a:t>
            </a:r>
            <a:r>
              <a:rPr lang="en-US" sz="2400" b="1" dirty="0" smtClean="0">
                <a:solidFill>
                  <a:srgbClr val="06208D"/>
                </a:solidFill>
              </a:rPr>
              <a:t> noise </a:t>
            </a:r>
            <a:r>
              <a:rPr lang="en-US" sz="2400" dirty="0" smtClean="0">
                <a:solidFill>
                  <a:srgbClr val="06208D"/>
                </a:solidFill>
              </a:rPr>
              <a:t>is calculated based on the temperature of the detector.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lang="en-US" sz="2400" b="1" dirty="0" smtClean="0">
                <a:solidFill>
                  <a:srgbClr val="06208D"/>
                </a:solidFill>
              </a:rPr>
              <a:t>Signal </a:t>
            </a:r>
            <a:r>
              <a:rPr lang="en-US" sz="2400" dirty="0" smtClean="0">
                <a:solidFill>
                  <a:srgbClr val="06208D"/>
                </a:solidFill>
              </a:rPr>
              <a:t>is contained by the speckle data.  Since speckle can be compensated by time averaging techniques, it is adequate to run the simulation as incoherent light for radiometric purposes.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Noise and Gain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 descr="10-20-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95" y="990600"/>
            <a:ext cx="3478605" cy="3505200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14" idx="0"/>
            <a:endCxn id="12" idx="7"/>
          </p:cNvCxnSpPr>
          <p:nvPr/>
        </p:nvCxnSpPr>
        <p:spPr>
          <a:xfrm rot="16200000" flipH="1">
            <a:off x="5547752" y="869241"/>
            <a:ext cx="1077020" cy="245404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4" idx="4"/>
            <a:endCxn id="12" idx="3"/>
          </p:cNvCxnSpPr>
          <p:nvPr/>
        </p:nvCxnSpPr>
        <p:spPr>
          <a:xfrm rot="16200000" flipH="1">
            <a:off x="5615079" y="1411514"/>
            <a:ext cx="565197" cy="207687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onut 11"/>
          <p:cNvSpPr/>
          <p:nvPr/>
        </p:nvSpPr>
        <p:spPr>
          <a:xfrm>
            <a:off x="6858000" y="2614524"/>
            <a:ext cx="533400" cy="138277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40"/>
          <p:cNvGrpSpPr/>
          <p:nvPr/>
        </p:nvGrpSpPr>
        <p:grpSpPr>
          <a:xfrm>
            <a:off x="4267200" y="1557754"/>
            <a:ext cx="1371600" cy="609600"/>
            <a:chOff x="533400" y="4267200"/>
            <a:chExt cx="1147482" cy="609600"/>
          </a:xfrm>
        </p:grpSpPr>
        <p:sp>
          <p:nvSpPr>
            <p:cNvPr id="14" name="Oval 13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7148" y="4385846"/>
              <a:ext cx="1083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9.23</a:t>
              </a:r>
              <a:r>
                <a:rPr lang="en-US" sz="1600" b="1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e</a:t>
              </a:r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-13 J</a:t>
              </a:r>
            </a:p>
          </p:txBody>
        </p:sp>
      </p:grpSp>
      <p:pic>
        <p:nvPicPr>
          <p:cNvPr id="16" name="Picture 15" descr="block_diagram_fi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76800" y="4343400"/>
            <a:ext cx="4064622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" name="Donut 16"/>
          <p:cNvSpPr/>
          <p:nvPr/>
        </p:nvSpPr>
        <p:spPr>
          <a:xfrm>
            <a:off x="4877307" y="5791200"/>
            <a:ext cx="2361693" cy="990600"/>
          </a:xfrm>
          <a:prstGeom prst="donut">
            <a:avLst>
              <a:gd name="adj" fmla="val 647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6151130" y="3429000"/>
            <a:ext cx="253567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 defTabSz="914400">
              <a:spcBef>
                <a:spcPct val="20000"/>
              </a:spcBef>
              <a:buSzPct val="95000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Radiometry Table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400" b="0" i="0" u="sng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>
            <a:stCxn id="39" idx="0"/>
            <a:endCxn id="41" idx="1"/>
          </p:cNvCxnSpPr>
          <p:nvPr/>
        </p:nvCxnSpPr>
        <p:spPr>
          <a:xfrm rot="5400000" flipH="1" flipV="1">
            <a:off x="5786243" y="2050528"/>
            <a:ext cx="447599" cy="185214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9" idx="4"/>
            <a:endCxn id="41" idx="5"/>
          </p:cNvCxnSpPr>
          <p:nvPr/>
        </p:nvCxnSpPr>
        <p:spPr>
          <a:xfrm rot="5400000" flipH="1" flipV="1">
            <a:off x="5729176" y="2225892"/>
            <a:ext cx="938901" cy="222931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40"/>
          <p:cNvGrpSpPr/>
          <p:nvPr/>
        </p:nvGrpSpPr>
        <p:grpSpPr>
          <a:xfrm>
            <a:off x="4495801" y="3200400"/>
            <a:ext cx="1295399" cy="737176"/>
            <a:chOff x="533400" y="4267200"/>
            <a:chExt cx="1090862" cy="737176"/>
          </a:xfrm>
        </p:grpSpPr>
        <p:sp>
          <p:nvSpPr>
            <p:cNvPr id="39" name="Oval 38"/>
            <p:cNvSpPr/>
            <p:nvPr/>
          </p:nvSpPr>
          <p:spPr>
            <a:xfrm>
              <a:off x="533400" y="4267200"/>
              <a:ext cx="990600" cy="6096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7800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7462" y="4419600"/>
              <a:ext cx="10668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1.26</a:t>
              </a:r>
              <a:r>
                <a:rPr lang="en-US" sz="1600" b="1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e</a:t>
              </a:r>
              <a:r>
                <a:rPr lang="en-US" sz="16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Arial"/>
                </a:rPr>
                <a:t>-12 J</a:t>
              </a:r>
            </a:p>
          </p:txBody>
        </p:sp>
      </p:grpSp>
      <p:sp>
        <p:nvSpPr>
          <p:cNvPr id="41" name="Donut 40"/>
          <p:cNvSpPr/>
          <p:nvPr/>
        </p:nvSpPr>
        <p:spPr>
          <a:xfrm>
            <a:off x="6858000" y="2728300"/>
            <a:ext cx="533400" cy="167300"/>
          </a:xfrm>
          <a:prstGeom prst="donut">
            <a:avLst>
              <a:gd name="adj" fmla="val 5649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TextBox 61"/>
          <p:cNvSpPr txBox="1"/>
          <p:nvPr/>
        </p:nvSpPr>
        <p:spPr>
          <a:xfrm>
            <a:off x="4207796" y="1143000"/>
            <a:ext cx="165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Thermal Noise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464452" y="2590800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Background </a:t>
            </a:r>
          </a:p>
          <a:p>
            <a:r>
              <a:rPr lang="en-US" dirty="0" smtClean="0"/>
              <a:t>Noise</a:t>
            </a:r>
            <a:endParaRPr lang="en-US" dirty="0"/>
          </a:p>
        </p:txBody>
      </p:sp>
      <p:sp>
        <p:nvSpPr>
          <p:cNvPr id="64" name="Content Placeholder 3"/>
          <p:cNvSpPr txBox="1">
            <a:spLocks/>
          </p:cNvSpPr>
          <p:nvPr/>
        </p:nvSpPr>
        <p:spPr>
          <a:xfrm>
            <a:off x="1066800" y="5410200"/>
            <a:ext cx="3550052" cy="11430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Gain </a:t>
            </a: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applied to the signal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background noise before all three are added together.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1600200"/>
            <a:ext cx="4648200" cy="32004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 TOF for the maximum value in each time varying sample of the array is chosen for determining the range during scene reconstruction.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integrated array energy vs. time is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also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useful radiometric tool.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 Scene Construction</a:t>
            </a:r>
            <a:br>
              <a:rPr lang="en-US" sz="36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36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105400" y="990600"/>
            <a:ext cx="3759822" cy="5524500"/>
            <a:chOff x="4953000" y="817678"/>
            <a:chExt cx="4064622" cy="5926022"/>
          </a:xfrm>
        </p:grpSpPr>
        <p:pic>
          <p:nvPicPr>
            <p:cNvPr id="7" name="Picture 6" descr="Screen Shot 2014-09-06 at 6.01.35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3000" y="817678"/>
              <a:ext cx="4064622" cy="356382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9" name="Picture 8" descr="block_diagram_final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4953000" y="4381500"/>
              <a:ext cx="4064622" cy="2362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0" name="Donut 9"/>
            <p:cNvSpPr/>
            <p:nvPr/>
          </p:nvSpPr>
          <p:spPr>
            <a:xfrm>
              <a:off x="7112268" y="5867400"/>
              <a:ext cx="1345932" cy="838200"/>
            </a:xfrm>
            <a:prstGeom prst="donut">
              <a:avLst>
                <a:gd name="adj" fmla="val 6475"/>
              </a:avLst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9" name="Picture 18" descr="Screen Shot 2014-09-06 at 6.01.2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4419600"/>
            <a:ext cx="2362200" cy="2050148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21" name="Straight Arrow Connector 20"/>
          <p:cNvCxnSpPr/>
          <p:nvPr/>
        </p:nvCxnSpPr>
        <p:spPr>
          <a:xfrm>
            <a:off x="1295400" y="4572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07 at 6.14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81200"/>
            <a:ext cx="6894383" cy="4343400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533400" y="1295400"/>
            <a:ext cx="3505200" cy="3309938"/>
          </a:xfrm>
          <a:prstGeom prst="rect">
            <a:avLst/>
          </a:prstGeom>
          <a:solidFill>
            <a:srgbClr val="08249E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>
            <a:normAutofit fontScale="9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3892" b="0" i="0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Abstract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endParaRPr kumimoji="0" lang="en-US" sz="2065" b="0" i="0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LADAR Radiometry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Engineering Tool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Matlab Framework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Theoretical Description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Validation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 of Use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103FAC"/>
                </a:solidFill>
              </a:rPr>
              <a:t>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103FA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1752600"/>
            <a:ext cx="3429000" cy="3962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Matlab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results were compared with the expected analytical values for both </a:t>
            </a:r>
            <a:r>
              <a:rPr lang="en-US" sz="2400" dirty="0" smtClean="0">
                <a:solidFill>
                  <a:srgbClr val="06208D"/>
                </a:solidFill>
              </a:rPr>
              <a:t>input variables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Spatial and Temporal Gaussian distributions were tested at the FWM(1/2), FWM(2/3)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Validation</a:t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657600" y="914400"/>
            <a:ext cx="5334000" cy="5791200"/>
            <a:chOff x="4114800" y="1387267"/>
            <a:chExt cx="4953000" cy="5242133"/>
          </a:xfrm>
        </p:grpSpPr>
        <p:pic>
          <p:nvPicPr>
            <p:cNvPr id="7" name="Picture 6" descr="Screen Shot 2014-09-07 at 5.54.12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1387267"/>
              <a:ext cx="4953000" cy="4175333"/>
            </a:xfrm>
            <a:prstGeom prst="rect">
              <a:avLst/>
            </a:prstGeom>
          </p:spPr>
        </p:pic>
        <p:pic>
          <p:nvPicPr>
            <p:cNvPr id="8" name="Picture 7" descr="Screen Shot 2014-09-07 at 5.54.23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5525882"/>
              <a:ext cx="4953000" cy="1103518"/>
            </a:xfrm>
            <a:prstGeom prst="rect">
              <a:avLst/>
            </a:prstGeom>
          </p:spPr>
        </p:pic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228600" y="1393825"/>
            <a:ext cx="3048000" cy="3406775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 loss do to attenuation in the first scenario is -2.6dB = 45% </a:t>
            </a:r>
          </a:p>
          <a:p>
            <a:pPr marL="274320" indent="-274320" defTabSz="914400">
              <a:spcBef>
                <a:spcPct val="20000"/>
              </a:spcBef>
              <a:buSzPct val="95000"/>
              <a:buFontTx/>
              <a:buChar char="-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The</a:t>
            </a:r>
            <a:r>
              <a:rPr lang="en-US" sz="2400" dirty="0" smtClean="0">
                <a:solidFill>
                  <a:srgbClr val="06208D"/>
                </a:solidFill>
              </a:rPr>
              <a:t> additional loss when doubling the distance of the  walls in the scene is -8.32dB =  84% </a:t>
            </a:r>
          </a:p>
          <a:p>
            <a:pPr marL="274320" indent="-274320" defTabSz="914400">
              <a:spcBef>
                <a:spcPct val="20000"/>
              </a:spcBef>
              <a:buSzPct val="95000"/>
              <a:buFontTx/>
              <a:buChar char="-"/>
              <a:defRPr/>
            </a:pPr>
            <a:endParaRPr lang="en-US" sz="2400" dirty="0" smtClean="0">
              <a:solidFill>
                <a:srgbClr val="06208D"/>
              </a:solidFill>
            </a:endParaRPr>
          </a:p>
          <a:p>
            <a:pPr marL="274320" indent="-274320" defTabSz="914400">
              <a:spcBef>
                <a:spcPct val="20000"/>
              </a:spcBef>
              <a:buSzPct val="95000"/>
              <a:buFontTx/>
              <a:buChar char="-"/>
              <a:defRPr/>
            </a:pP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– 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Thesis Scenario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 descr="Screen Shot 2014-09-08 at 1.40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648200"/>
            <a:ext cx="1600200" cy="16047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3581400" y="2249080"/>
            <a:ext cx="5334000" cy="4304120"/>
            <a:chOff x="1447800" y="2401480"/>
            <a:chExt cx="5334000" cy="4304120"/>
          </a:xfrm>
        </p:grpSpPr>
        <p:grpSp>
          <p:nvGrpSpPr>
            <p:cNvPr id="13" name="Group 12"/>
            <p:cNvGrpSpPr/>
            <p:nvPr/>
          </p:nvGrpSpPr>
          <p:grpSpPr>
            <a:xfrm>
              <a:off x="1447800" y="2401480"/>
              <a:ext cx="2590800" cy="4304120"/>
              <a:chOff x="1676400" y="793113"/>
              <a:chExt cx="3033742" cy="5720808"/>
            </a:xfrm>
          </p:grpSpPr>
          <p:pic>
            <p:nvPicPr>
              <p:cNvPr id="11" name="Picture 10" descr="Screen Shot 2014-09-08 at 1.40.53 PM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6400" y="793113"/>
                <a:ext cx="3033742" cy="301688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2" name="Picture 11" descr="Screen Shot 2014-09-08 at 1.41.00 PM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3807883"/>
                <a:ext cx="3033742" cy="270603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226214" y="2401480"/>
              <a:ext cx="2555586" cy="4304120"/>
              <a:chOff x="4020062" y="1295400"/>
              <a:chExt cx="2345524" cy="4375254"/>
            </a:xfrm>
          </p:grpSpPr>
          <p:pic>
            <p:nvPicPr>
              <p:cNvPr id="14" name="Picture 13" descr="Screen Shot 2014-09-08 at 1.45.22 PM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0062" y="1295400"/>
                <a:ext cx="2345524" cy="226819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5" name="Picture 14" descr="Screen Shot 2014-09-08 at 1.45.29 PM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0062" y="3565192"/>
                <a:ext cx="2345524" cy="210546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3581400" y="1219200"/>
            <a:ext cx="533400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 LADAR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 as example</a:t>
            </a: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3581400" y="1752600"/>
            <a:ext cx="259080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(a) 10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 meters</a:t>
            </a: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6324600" y="1752600"/>
            <a:ext cx="2590800" cy="45720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(</a:t>
            </a:r>
            <a:r>
              <a:rPr lang="en-US" sz="2400" dirty="0" err="1" smtClean="0">
                <a:solidFill>
                  <a:srgbClr val="06208D"/>
                </a:solidFill>
              </a:rPr>
              <a:t>b</a:t>
            </a:r>
            <a:r>
              <a:rPr lang="en-US" sz="2400" dirty="0" smtClean="0">
                <a:solidFill>
                  <a:srgbClr val="06208D"/>
                </a:solidFill>
              </a:rPr>
              <a:t>) 2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 meters</a:t>
            </a: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21" name="Content Placeholder 3"/>
          <p:cNvSpPr txBox="1">
            <a:spLocks/>
          </p:cNvSpPr>
          <p:nvPr/>
        </p:nvSpPr>
        <p:spPr>
          <a:xfrm>
            <a:off x="990600" y="6248400"/>
            <a:ext cx="2590800" cy="45720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‘Corner’ Scene Type </a:t>
            </a:r>
            <a:endParaRPr lang="en-US" sz="2400" dirty="0" smtClean="0">
              <a:solidFill>
                <a:srgbClr val="06208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 – ‘Wall’ Scene Type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02350" y="1035398"/>
            <a:ext cx="2736850" cy="5365402"/>
            <a:chOff x="5949950" y="754707"/>
            <a:chExt cx="2736850" cy="5365402"/>
          </a:xfrm>
        </p:grpSpPr>
        <p:pic>
          <p:nvPicPr>
            <p:cNvPr id="7" name="Picture 6" descr="Screen Shot 2014-09-08 at 2.18.45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9950" y="754707"/>
              <a:ext cx="2736850" cy="267429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8" name="Picture 7" descr="Screen Shot 2014-09-08 at 2.18.49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9950" y="3429000"/>
              <a:ext cx="2736850" cy="269110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10" name="wall.mp4">
            <a:hlinkClick r:id="" action="ppaction://media"/>
          </p:cNvPr>
          <p:cNvPicPr/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14400" y="1905000"/>
            <a:ext cx="44704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5334000" cy="9144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 ‘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Slope’ Scene Type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89174" y="1205018"/>
            <a:ext cx="2650026" cy="5151332"/>
            <a:chOff x="5867399" y="1205018"/>
            <a:chExt cx="2650026" cy="5151332"/>
          </a:xfrm>
        </p:grpSpPr>
        <p:pic>
          <p:nvPicPr>
            <p:cNvPr id="5" name="Picture 4" descr="Screen Shot 2014-09-08 at 2.13.1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7399" y="3742727"/>
              <a:ext cx="2650025" cy="261362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" name="Picture 5" descr="Screen Shot 2014-09-08 at 2.13.12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1205018"/>
              <a:ext cx="2650025" cy="260498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8" name="slope.mp4">
            <a:hlinkClick r:id="" action="ppaction://media"/>
          </p:cNvPr>
          <p:cNvPicPr/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5800" y="1828800"/>
            <a:ext cx="4775200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6934200" cy="9144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–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 Cone4th Scene example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53200" y="1790758"/>
            <a:ext cx="2332789" cy="4533842"/>
            <a:chOff x="4572000" y="838200"/>
            <a:chExt cx="2332789" cy="4533842"/>
          </a:xfrm>
        </p:grpSpPr>
        <p:pic>
          <p:nvPicPr>
            <p:cNvPr id="10" name="Picture 9" descr="Screen Shot 2014-09-08 at 2.08.10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838200"/>
              <a:ext cx="2332789" cy="2286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1" name="Picture 10" descr="Screen Shot 2014-09-08 at 2.08.1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124200"/>
              <a:ext cx="2332789" cy="224784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13" name="cone4th.mp4">
            <a:hlinkClick r:id="" action="ppaction://media"/>
          </p:cNvPr>
          <p:cNvPicPr/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66800" y="1905000"/>
            <a:ext cx="4851400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1828800" y="2087880"/>
            <a:ext cx="5791200" cy="362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Radiometric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</a:t>
            </a:r>
          </a:p>
          <a:p>
            <a:pPr marL="274320" lvl="0" indent="-274320" defTabSz="914400">
              <a:spcBef>
                <a:spcPct val="20000"/>
              </a:spcBef>
              <a:buSzPct val="95000"/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Engineering Tool</a:t>
            </a:r>
          </a:p>
          <a:p>
            <a:pPr marL="274320" lvl="0" indent="-274320" defTabSz="914400">
              <a:spcBef>
                <a:spcPct val="20000"/>
              </a:spcBef>
              <a:buSzPct val="95000"/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Matlab Framework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Useful for </a:t>
            </a:r>
            <a:r>
              <a:rPr lang="en-US" sz="2400" dirty="0" smtClean="0">
                <a:solidFill>
                  <a:srgbClr val="06208D"/>
                </a:solidFill>
              </a:rPr>
              <a:t>predicting LADAR behavior in underwater environments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Structure of Code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Validation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Examples of use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Conclusions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90800" y="2667000"/>
            <a:ext cx="42672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THANK YOU!</a:t>
            </a:r>
            <a:endParaRPr lang="en-US" sz="6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1600200" y="1828800"/>
            <a:ext cx="6172200" cy="44196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Motivation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sz="1946" dirty="0" smtClean="0">
                <a:solidFill>
                  <a:srgbClr val="06208D"/>
                </a:solidFill>
              </a:rPr>
              <a:t>-Description of LADAR systems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sz="1946" dirty="0" smtClean="0">
                <a:solidFill>
                  <a:srgbClr val="06208D"/>
                </a:solidFill>
              </a:rPr>
              <a:t>-Design need in underwater environments</a:t>
            </a:r>
            <a:endParaRPr kumimoji="0" lang="en-US" sz="1946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Theoretical Discussion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sz="1900" dirty="0" smtClean="0">
                <a:solidFill>
                  <a:srgbClr val="06208D"/>
                </a:solidFill>
              </a:rPr>
              <a:t>-Range equation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-Spatial energy distribution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-Temporal energy distribution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-Attenuation in ambient media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Validation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dirty="0" smtClean="0">
                <a:solidFill>
                  <a:srgbClr val="06208D"/>
                </a:solidFill>
              </a:rPr>
              <a:t>-Example LADAR system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dirty="0" smtClean="0">
                <a:solidFill>
                  <a:srgbClr val="06208D"/>
                </a:solidFill>
              </a:rPr>
              <a:t>-Analytical vs. numerical calculation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dirty="0" smtClean="0">
                <a:solidFill>
                  <a:srgbClr val="06208D"/>
                </a:solidFill>
              </a:rPr>
              <a:t>-Radiometric outcome of using the example system in three different environments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848600" cy="11430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rgbClr val="06208D"/>
                </a:solidFill>
                <a:effectLst>
                  <a:outerShdw blurRad="50800" dist="38100" dir="12540000">
                    <a:srgbClr val="000000">
                      <a:alpha val="43000"/>
                    </a:srgbClr>
                  </a:outerShdw>
                </a:effectLst>
              </a:rPr>
              <a:t>Outline</a:t>
            </a:r>
            <a:r>
              <a:rPr lang="en-US" sz="4000" dirty="0" smtClean="0">
                <a:solidFill>
                  <a:srgbClr val="0B268B"/>
                </a:solidFill>
                <a:effectLst>
                  <a:outerShdw blurRad="50800" dist="38100" dir="1254000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38100" dir="1254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38100" dir="1254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4495800" y="3505200"/>
            <a:ext cx="5105400" cy="3352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Single Point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Arial"/>
              <a:buChar char="•"/>
            </a:pPr>
            <a:r>
              <a:rPr lang="en-US" dirty="0" smtClean="0">
                <a:solidFill>
                  <a:srgbClr val="06208D"/>
                </a:solidFill>
              </a:rPr>
              <a:t>Single laser and photodetector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Imaging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Arial"/>
              <a:buChar char="•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point system that scans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Arial"/>
              <a:buChar char="•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Photodetector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array with single laser 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r>
              <a:rPr lang="en-US" dirty="0" smtClean="0">
                <a:solidFill>
                  <a:srgbClr val="06208D"/>
                </a:solidFill>
              </a:rPr>
              <a:t>	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(with and without scanning)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Arial"/>
              <a:buChar char="•"/>
            </a:pPr>
            <a:r>
              <a:rPr lang="en-US" dirty="0" smtClean="0">
                <a:solidFill>
                  <a:srgbClr val="06208D"/>
                </a:solidFill>
              </a:rPr>
              <a:t>Multiple laser and detectors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029200" cy="990600"/>
          </a:xfrm>
        </p:spPr>
        <p:txBody>
          <a:bodyPr>
            <a:noAutofit/>
          </a:bodyPr>
          <a:lstStyle/>
          <a:p>
            <a:pPr lvl="0"/>
            <a:r>
              <a:rPr lang="en-US" sz="4000" dirty="0" smtClean="0">
                <a:solidFill>
                  <a:schemeClr val="tx1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What is LADAR?</a:t>
            </a:r>
            <a:endParaRPr lang="en-US" sz="4000" dirty="0">
              <a:solidFill>
                <a:schemeClr val="tx1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 descr="Screen Shot 2014-09-06 at 6.01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7" y="3276600"/>
            <a:ext cx="2213646" cy="1920786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266491" y="1219200"/>
            <a:ext cx="8648909" cy="1295400"/>
          </a:xfrm>
          <a:prstGeom prst="rect">
            <a:avLst/>
          </a:prstGeom>
          <a:solidFill>
            <a:schemeClr val="bg1"/>
          </a:solidFill>
          <a:ln>
            <a:solidFill>
              <a:srgbClr val="123E9B"/>
            </a:solidFill>
          </a:ln>
        </p:spPr>
        <p:txBody>
          <a:bodyPr vert="horz">
            <a:normAutofit fontScale="9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Laser Detection and Ranging (LADAR) is method of rendering 3D spatial information using the time-of-flight (TOF) that it takes a pulse of laser light to travel from the laser, reflect off a target, and return to a detector.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962400" y="2785647"/>
            <a:ext cx="3429000" cy="56715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Time-of-Flight (TOF)</a:t>
            </a:r>
          </a:p>
          <a:p>
            <a:pPr marL="731520" lvl="1" indent="-274320" defTabSz="914400">
              <a:spcBef>
                <a:spcPct val="20000"/>
              </a:spcBef>
              <a:buSzPct val="95000"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 descr="Screen Shot 2014-09-07 at 3.25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692565"/>
            <a:ext cx="1733925" cy="5840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Picture 14" descr="fagotogo_3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928512"/>
            <a:ext cx="2682950" cy="1853288"/>
          </a:xfrm>
          <a:prstGeom prst="rect">
            <a:avLst/>
          </a:prstGeom>
        </p:spPr>
      </p:pic>
      <p:pic>
        <p:nvPicPr>
          <p:cNvPr id="18" name="Picture 17" descr="pagopago_3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667000"/>
            <a:ext cx="3429000" cy="270944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838200" y="1981200"/>
            <a:ext cx="7772400" cy="37795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Engineering Motivation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Radiometry of LADAR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Tool for use during the design process</a:t>
            </a:r>
          </a:p>
          <a:p>
            <a:pPr marL="274320" indent="-274320" defTabSz="914400">
              <a:spcBef>
                <a:spcPct val="20000"/>
              </a:spcBef>
              <a:buSzPct val="95000"/>
            </a:pPr>
            <a:endParaRPr lang="en-US" sz="1000" dirty="0" smtClean="0">
              <a:solidFill>
                <a:srgbClr val="06208D"/>
              </a:solidFill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Educational Motivation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Specialty in rising technology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Radiometric aspect of remote sensing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Experience in Matlab environment</a:t>
            </a:r>
          </a:p>
          <a:p>
            <a:pPr marL="731520" lvl="1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Using numerical methods for discrete calculations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Underwater LADAR Radiometry (ULR)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990600" y="1935480"/>
            <a:ext cx="4648200" cy="362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 equation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Optical transmission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Ambient media transmission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Aperture diameter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Reflectivity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Theoretical</a:t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 Shot 2014-09-06 at 6.02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5621958" cy="1090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5334000" y="2362200"/>
            <a:ext cx="40386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Area of FOV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Pulse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power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Distance of surface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baseline="0" dirty="0" smtClean="0">
                <a:solidFill>
                  <a:srgbClr val="06208D"/>
                </a:solidFill>
              </a:rPr>
              <a:t>Divergence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1935480"/>
            <a:ext cx="4648200" cy="362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Spatial Distribution</a:t>
            </a:r>
          </a:p>
          <a:p>
            <a:pPr marL="274320" indent="-274320" defTabSz="914400">
              <a:spcBef>
                <a:spcPct val="20000"/>
              </a:spcBef>
              <a:buSzPct val="95000"/>
              <a:buFont typeface="Wingdings 2"/>
              <a:buChar char=""/>
            </a:pPr>
            <a:r>
              <a:rPr lang="en-US" sz="2400" dirty="0" smtClean="0">
                <a:solidFill>
                  <a:srgbClr val="06208D"/>
                </a:solidFill>
              </a:rPr>
              <a:t>Laser cavity G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aussian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Fundamental mode – </a:t>
            </a:r>
            <a:r>
              <a:rPr lang="en-US" sz="2400" dirty="0" smtClean="0">
                <a:solidFill>
                  <a:srgbClr val="06208D"/>
                </a:solidFill>
                <a:latin typeface="Arial"/>
                <a:cs typeface="Arial"/>
              </a:rPr>
              <a:t>TEM00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Spatial sampling in the photodetector array at </a:t>
            </a:r>
            <a:r>
              <a:rPr lang="en-US" sz="2400" dirty="0" err="1" smtClean="0">
                <a:solidFill>
                  <a:srgbClr val="06208D"/>
                </a:solidFill>
              </a:rPr>
              <a:t>m</a:t>
            </a:r>
            <a:r>
              <a:rPr lang="en-US" sz="2400" dirty="0" smtClean="0">
                <a:solidFill>
                  <a:srgbClr val="06208D"/>
                </a:solidFill>
              </a:rPr>
              <a:t>, </a:t>
            </a:r>
            <a:r>
              <a:rPr lang="en-US" sz="2400" dirty="0" err="1" smtClean="0">
                <a:solidFill>
                  <a:srgbClr val="06208D"/>
                </a:solidFill>
              </a:rPr>
              <a:t>n</a:t>
            </a:r>
            <a:endParaRPr lang="en-US" sz="26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600" dirty="0" smtClean="0">
                <a:solidFill>
                  <a:srgbClr val="06208D"/>
                </a:solidFill>
              </a:rPr>
              <a:t>Beam waist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600" dirty="0" smtClean="0">
                <a:solidFill>
                  <a:srgbClr val="06208D"/>
                </a:solidFill>
              </a:rPr>
              <a:t>Beam width function for  distance </a:t>
            </a:r>
            <a:r>
              <a:rPr lang="en-US" sz="2600" dirty="0" err="1" smtClean="0">
                <a:solidFill>
                  <a:srgbClr val="06208D"/>
                </a:solidFill>
              </a:rPr>
              <a:t>z</a:t>
            </a:r>
            <a:r>
              <a:rPr lang="en-US" sz="2600" dirty="0" smtClean="0">
                <a:solidFill>
                  <a:srgbClr val="06208D"/>
                </a:solidFill>
              </a:rPr>
              <a:t> &lt; Rayleigh length</a:t>
            </a:r>
            <a:endParaRPr lang="en-US" sz="2400" dirty="0" smtClean="0">
              <a:solidFill>
                <a:srgbClr val="06208D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Theoretical</a:t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 Shot 2014-09-06 at 6.02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209800"/>
            <a:ext cx="3505200" cy="1186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4-09-06 at 6.02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797314"/>
            <a:ext cx="3505200" cy="1275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495300" y="2286000"/>
            <a:ext cx="5715000" cy="280416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Temporal Distribution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G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aussian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Distribution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Sampling ‘</a:t>
            </a:r>
            <a:r>
              <a:rPr lang="en-US" sz="2400" dirty="0" err="1" smtClean="0">
                <a:solidFill>
                  <a:srgbClr val="06208D"/>
                </a:solidFill>
              </a:rPr>
              <a:t>dt</a:t>
            </a:r>
            <a:r>
              <a:rPr lang="en-US" sz="2400" dirty="0" smtClean="0">
                <a:solidFill>
                  <a:srgbClr val="06208D"/>
                </a:solidFill>
              </a:rPr>
              <a:t>’ is set to the temporal standard deviation of the laser pulse, </a:t>
            </a:r>
            <a:r>
              <a:rPr lang="en-US" sz="2400" dirty="0" err="1" smtClean="0">
                <a:solidFill>
                  <a:srgbClr val="06208D"/>
                </a:solidFill>
              </a:rPr>
              <a:t>Sigma_w</a:t>
            </a:r>
            <a:r>
              <a:rPr lang="en-US" sz="2400" dirty="0" smtClean="0">
                <a:solidFill>
                  <a:srgbClr val="06208D"/>
                </a:solidFill>
              </a:rPr>
              <a:t>  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lang="en-US" sz="2400" baseline="0" dirty="0" smtClean="0">
                <a:solidFill>
                  <a:srgbClr val="06208D"/>
                </a:solidFill>
              </a:rPr>
              <a:t>The </a:t>
            </a:r>
            <a:r>
              <a:rPr lang="en-US" sz="2400" b="1" baseline="0" dirty="0" smtClean="0">
                <a:solidFill>
                  <a:srgbClr val="06208D"/>
                </a:solidFill>
              </a:rPr>
              <a:t>Range Gate</a:t>
            </a:r>
            <a:r>
              <a:rPr lang="en-US" sz="2400" baseline="0" dirty="0" smtClean="0">
                <a:solidFill>
                  <a:srgbClr val="06208D"/>
                </a:solidFill>
              </a:rPr>
              <a:t> is</a:t>
            </a:r>
            <a:r>
              <a:rPr lang="en-US" sz="2400" dirty="0" smtClean="0">
                <a:solidFill>
                  <a:srgbClr val="06208D"/>
                </a:solidFill>
              </a:rPr>
              <a:t> the e</a:t>
            </a:r>
            <a:r>
              <a:rPr lang="en-US" sz="2400" baseline="0" dirty="0" smtClean="0">
                <a:solidFill>
                  <a:srgbClr val="06208D"/>
                </a:solidFill>
              </a:rPr>
              <a:t>xpected</a:t>
            </a:r>
            <a:r>
              <a:rPr lang="en-US" sz="2400" dirty="0" smtClean="0">
                <a:solidFill>
                  <a:srgbClr val="06208D"/>
                </a:solidFill>
              </a:rPr>
              <a:t> range of  distances where the scene will be located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range gate corresponds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the start and stop time of the </a:t>
            </a:r>
            <a:r>
              <a:rPr lang="en-US" sz="2400" dirty="0" smtClean="0">
                <a:solidFill>
                  <a:srgbClr val="06208D"/>
                </a:solidFill>
              </a:rPr>
              <a:t>signal observation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Theoretical</a:t>
            </a:r>
            <a:b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</a:b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creen Shot 2014-09-06 at 6.03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447800"/>
            <a:ext cx="3581400" cy="1367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4-09-06 at 6.02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167098"/>
            <a:ext cx="4191000" cy="10051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2057400" y="4953000"/>
            <a:ext cx="12954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52800" y="2118360"/>
            <a:ext cx="2171700" cy="6971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Bent-Up Arrow 23"/>
          <p:cNvSpPr/>
          <p:nvPr/>
        </p:nvSpPr>
        <p:spPr>
          <a:xfrm>
            <a:off x="5105400" y="2590800"/>
            <a:ext cx="1960880" cy="914400"/>
          </a:xfrm>
          <a:prstGeom prst="bentUpArrow">
            <a:avLst>
              <a:gd name="adj1" fmla="val 1852"/>
              <a:gd name="adj2" fmla="val 6272"/>
              <a:gd name="adj3" fmla="val 10897"/>
            </a:avLst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B268B"/>
                </a:solidFill>
                <a:effectLst>
                  <a:outerShdw blurRad="50800" dist="25400" dir="12660000">
                    <a:srgbClr val="000000">
                      <a:alpha val="43000"/>
                    </a:srgbClr>
                  </a:outerShdw>
                </a:effectLst>
              </a:rPr>
              <a:t>ULR - Transmission</a:t>
            </a:r>
            <a:endParaRPr lang="en-US" sz="4000" dirty="0">
              <a:solidFill>
                <a:srgbClr val="0B268B"/>
              </a:solidFill>
              <a:effectLst>
                <a:outerShdw blurRad="50800" dist="25400" dir="1266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762000" y="1676400"/>
            <a:ext cx="7772400" cy="1143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Attenuation</a:t>
            </a:r>
            <a:r>
              <a:rPr kumimoji="0" lang="en-US" sz="2400" b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the loss of signal caused by </a:t>
            </a:r>
            <a:r>
              <a:rPr lang="en-US" sz="2400" dirty="0" smtClean="0">
                <a:solidFill>
                  <a:srgbClr val="06208D"/>
                </a:solidFill>
              </a:rPr>
              <a:t>absorption and </a:t>
            </a:r>
            <a:r>
              <a:rPr lang="en-US" sz="2400" dirty="0" err="1" smtClean="0">
                <a:solidFill>
                  <a:srgbClr val="06208D"/>
                </a:solidFill>
              </a:rPr>
              <a:t>s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cattering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particles found in the ambient media.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Screen Shot 2014-09-06 at 6.03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9" y="4419600"/>
            <a:ext cx="3395171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14-09-06 at 6.03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41084"/>
            <a:ext cx="1866900" cy="71211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533400" y="2667000"/>
            <a:ext cx="4419600" cy="1600199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Attenuation in ocean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water </a:t>
            </a: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lang="en-US" sz="2400" dirty="0" smtClean="0">
                <a:solidFill>
                  <a:srgbClr val="06208D"/>
                </a:solidFill>
              </a:rPr>
              <a:t>Particulates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decaying organic matter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r>
              <a:rPr lang="en-US" sz="2400" baseline="0" dirty="0" smtClean="0">
                <a:solidFill>
                  <a:srgbClr val="06208D"/>
                </a:solidFill>
              </a:rPr>
              <a:t>Absorption of water</a:t>
            </a:r>
            <a:endParaRPr lang="en-US" sz="2400" dirty="0" smtClean="0">
              <a:solidFill>
                <a:srgbClr val="06208D"/>
              </a:solidFill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Char char="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34000" y="2667000"/>
            <a:ext cx="3429000" cy="3429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i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Transmission of light is the fraction</a:t>
            </a:r>
            <a:r>
              <a:rPr kumimoji="0" lang="en-US" sz="2400" b="0" i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light that returns to the detector due to losses attenuation losses in the ambient media.  Given by the Beer-Lambert law.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Tx/>
              <a:buChar char="-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524000" y="5486400"/>
            <a:ext cx="3886200" cy="11430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buFont typeface="Wingdings 2"/>
              <a:buNone/>
              <a:tabLst/>
              <a:defRPr/>
            </a:pPr>
            <a:r>
              <a:rPr kumimoji="0" lang="en-US" sz="2400" b="0" strike="noStrike" kern="1200" cap="none" spc="0" normalizeH="0" baseline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optimal window for transmission in most oceans</a:t>
            </a:r>
            <a:r>
              <a:rPr kumimoji="0" lang="en-US" sz="2400" b="0" strike="noStrike" kern="1200" cap="none" spc="0" normalizeH="0" noProof="0" dirty="0" smtClean="0">
                <a:ln>
                  <a:noFill/>
                </a:ln>
                <a:solidFill>
                  <a:srgbClr val="06208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around 550 nm</a:t>
            </a:r>
            <a:endParaRPr kumimoji="0" lang="en-US" sz="2400" b="0" u="none" strike="noStrike" kern="1200" cap="none" spc="0" normalizeH="0" baseline="0" noProof="0" dirty="0" smtClean="0">
              <a:ln>
                <a:noFill/>
              </a:ln>
              <a:solidFill>
                <a:srgbClr val="06208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5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137A1-90EB-1F44-99B3-6E32F2DFB18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2514</TotalTime>
  <Words>1081</Words>
  <Application>Microsoft Macintosh PowerPoint</Application>
  <PresentationFormat>On-screen Show (4:3)</PresentationFormat>
  <Paragraphs>182</Paragraphs>
  <Slides>26</Slides>
  <Notes>0</Notes>
  <HiddenSlides>0</HiddenSlides>
  <MMClips>3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Radiometric simulation of LADAR imaging for underwater environments </vt:lpstr>
      <vt:lpstr>Slide 1</vt:lpstr>
      <vt:lpstr>Outline </vt:lpstr>
      <vt:lpstr>What is LADAR?</vt:lpstr>
      <vt:lpstr>Slide 4</vt:lpstr>
      <vt:lpstr>ULR - Theoretical </vt:lpstr>
      <vt:lpstr>ULR - Theoretical </vt:lpstr>
      <vt:lpstr>ULR - Theoretical </vt:lpstr>
      <vt:lpstr>ULR - Transmission</vt:lpstr>
      <vt:lpstr>ULR – Example LADAR System</vt:lpstr>
      <vt:lpstr>ULR – Structure of Code  </vt:lpstr>
      <vt:lpstr>Slide 11</vt:lpstr>
      <vt:lpstr>ULR – Temporal Distribution</vt:lpstr>
      <vt:lpstr>ULR – Scene generation </vt:lpstr>
      <vt:lpstr>ULR - Dirac</vt:lpstr>
      <vt:lpstr>ULR - Transmission</vt:lpstr>
      <vt:lpstr>ULR - Range Equation</vt:lpstr>
      <vt:lpstr>Noise and Gain</vt:lpstr>
      <vt:lpstr>ULR – Scene Construction </vt:lpstr>
      <vt:lpstr>ULR - Validation </vt:lpstr>
      <vt:lpstr>ULR – Thesis Scenario</vt:lpstr>
      <vt:lpstr>ULR – ‘Wall’ Scene Type</vt:lpstr>
      <vt:lpstr>ULR – ‘Slope’ Scene Type </vt:lpstr>
      <vt:lpstr>ULR – Cone4th Scene example </vt:lpstr>
      <vt:lpstr>ULR - Conclusions</vt:lpstr>
      <vt:lpstr>THANK YOU!</vt:lpstr>
    </vt:vector>
  </TitlesOfParts>
  <Company>Who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THESIS!!!!!</dc:title>
  <dc:creator>Wally Woo Hoo</dc:creator>
  <cp:lastModifiedBy>Wally Woo Hoo</cp:lastModifiedBy>
  <cp:revision>193</cp:revision>
  <cp:lastPrinted>2014-09-08T12:21:16Z</cp:lastPrinted>
  <dcterms:created xsi:type="dcterms:W3CDTF">2014-09-08T09:19:40Z</dcterms:created>
  <dcterms:modified xsi:type="dcterms:W3CDTF">2014-09-08T12:23:18Z</dcterms:modified>
</cp:coreProperties>
</file>